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51" r:id="rId3"/>
    <p:sldId id="442" r:id="rId4"/>
    <p:sldId id="257" r:id="rId5"/>
    <p:sldId id="438" r:id="rId6"/>
    <p:sldId id="271" r:id="rId7"/>
    <p:sldId id="343" r:id="rId8"/>
    <p:sldId id="344" r:id="rId9"/>
    <p:sldId id="345" r:id="rId10"/>
    <p:sldId id="346" r:id="rId11"/>
    <p:sldId id="443" r:id="rId12"/>
    <p:sldId id="330" r:id="rId13"/>
    <p:sldId id="347" r:id="rId14"/>
    <p:sldId id="335" r:id="rId15"/>
    <p:sldId id="432" r:id="rId16"/>
    <p:sldId id="440" r:id="rId17"/>
    <p:sldId id="439" r:id="rId18"/>
    <p:sldId id="423" r:id="rId19"/>
    <p:sldId id="441" r:id="rId20"/>
    <p:sldId id="308" r:id="rId21"/>
    <p:sldId id="446" r:id="rId22"/>
    <p:sldId id="447" r:id="rId23"/>
    <p:sldId id="260" r:id="rId24"/>
    <p:sldId id="419" r:id="rId25"/>
    <p:sldId id="379" r:id="rId26"/>
    <p:sldId id="437" r:id="rId27"/>
    <p:sldId id="352" r:id="rId28"/>
    <p:sldId id="427" r:id="rId29"/>
    <p:sldId id="429" r:id="rId30"/>
    <p:sldId id="430" r:id="rId31"/>
    <p:sldId id="426" r:id="rId32"/>
    <p:sldId id="434" r:id="rId33"/>
    <p:sldId id="422" r:id="rId34"/>
    <p:sldId id="431" r:id="rId35"/>
    <p:sldId id="433" r:id="rId36"/>
    <p:sldId id="34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C584-53AB-4879-87C7-4F8128EE716A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BB8-BAC6-4A0D-9B16-71A56384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6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E170-230F-4FE6-90EB-D3E5DC05E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9B7CE-A261-4BA1-B2B6-3E1F28336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1477-E0D5-4E2F-9062-8BE557F6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21FC-A833-46BA-943A-839AF9F08F5C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338F5-524F-4630-9A6E-384DBBE3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346E-C55A-4EE9-A185-80730686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877F-4BDE-4AF0-BA5C-F3858F12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B86EB-9DD8-443A-AEE9-313DDC590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3B06E-C45A-4EE7-B0FC-46D790C2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8B56-64FF-4153-9637-CEA1A903971F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CC72B-ED15-4CF8-A7DB-29EE525A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D6F3-B916-470B-8E34-617F0D1F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F8DAD-2B6B-4D19-B55B-DE15839F5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6A0FE-6AAB-4855-B1C4-5AEB4DF38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1176-74AC-4303-80F3-022D7621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60A2-D895-4374-84CC-5690915EFC46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F2ECC-DCAD-4BEC-9AAF-DB2DA8E2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2A6AC-BE0A-46C5-B13A-41C906B4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59D2-B0A8-4987-A457-6CDC5DA4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251D-4C07-4C6F-BCB7-E0326B8B1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F24D4-155D-4C26-884E-CDB25E22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314C-A248-4247-9F51-6054C0F208A4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2E7C3-63C3-4E03-AEAC-BA6E5F24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A79A1-4C29-4836-B533-B74382DB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9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9DDD-1D24-48DC-9A8A-61469432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949C3-76B7-45E2-B76A-1734F7F83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A6F4-362F-4007-B34E-CD7B7434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2D2C-2538-40EB-84E9-B60E897AE527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F654-57C6-4DD5-8E79-DE382563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F10D-537A-42B9-909F-53110EAF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1774-1E0E-4FAF-A975-DEE35234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32114-49DB-4633-9F3E-8F25E2667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EDA67-5309-4116-8A6D-93488536D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52FF8-77ED-496C-B39C-0F4D1EA0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AE0F-22ED-4B9A-9BF2-F305A3F8B4E3}" type="datetime1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5DD13-28D1-4E05-9A51-F36A05D2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733D0-E4D6-401D-A87A-577DA37C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1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395B-2A06-4CCA-8850-94C6DF5F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D6CCC-65FB-4F4D-9078-306B71388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538F1-17B7-4819-876A-E42D685E4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5B41D-332D-4F18-9460-3D48B8D0B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25884-4722-4395-9713-C66F314AC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56223-9EE4-41B8-8A7A-32B2120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2B08-A32C-4713-8A14-4CE348618663}" type="datetime1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66ADB8-BB60-4DBC-A9DC-85784F03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FE1BC-B2D1-4B59-B310-0D384143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7C5C-76CC-4665-9B6E-564BE2B1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BCED4-AB18-414B-BBDF-A1CCAFD5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801B-9C5B-4DD6-9B84-2BF74215E9C5}" type="datetime1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6A76A-6E77-4585-B0CF-55EF9001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09C3E-721D-42DB-92C7-6C91B60C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2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703A5-66FA-45E4-B2BA-669B0B0E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9847-EA38-46CE-9D78-36A8D437A9F1}" type="datetime1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3EC01-4257-4885-9FF9-F91865D6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C270C-6BBA-47A4-A028-5F12813B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9B04-C112-4BA2-8FA3-E83EFAB4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1DD99-0ACA-4874-9336-5B97057A5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D5452-8F98-4B3B-9DBB-5742D04F7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0BC4A-DEB6-4CB1-87D0-27675E5C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9E6D-0ED2-4749-8CA3-996DC5832B81}" type="datetime1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4296-FA6B-452D-AF00-3B857179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4289A-0206-4889-BE3A-BBE9AFD3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5EA0-21FD-40A8-AC3F-34A6B020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2736D-E16C-44CC-882D-71353C339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4697F-41BF-4F96-90EA-3A2FF7D38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C5ED3-EEA8-459D-B60E-21920BDC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0810-6F51-43DC-9C6A-6FC3297E78CB}" type="datetime1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48D8C-8C72-4B5A-96ED-39AA9866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6A619-0EF2-42E8-BE6B-9787994E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BFE1B-A395-4D9A-8C96-D1711C4C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7B72-772D-446D-ACA9-AB6AE2EA8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5E015-82EB-40E9-9B6F-5BF8BCB50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DA94-BCE6-4E7C-905F-3C9939543FE7}" type="datetime1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07EAE-CCB1-458E-9A40-651633A0A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Ronald Lee, UC Berkeley, April 15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60A65-4157-4EC6-9D14-0060FB997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1000-0F53-40E0-A40C-85D090B9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3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ntingwomenswork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population.org/" TargetMode="External"/><Relationship Id="rId2" Type="http://schemas.openxmlformats.org/officeDocument/2006/relationships/hyperlink" Target="http://www.idrc.ca/EN/Resources/Publications/Pages/IDRCBookDetails.aspx?PublicationID=9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966B-736B-4648-B59C-65998BD94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aging: Intergenerational equity, gender, and the care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0FF3-E86C-46C0-BF44-60865AEC2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442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Ronald Lee</a:t>
            </a:r>
          </a:p>
          <a:p>
            <a:r>
              <a:rPr lang="en-US" dirty="0"/>
              <a:t>University of California at Berkeley, Demography and Economics</a:t>
            </a:r>
          </a:p>
          <a:p>
            <a:r>
              <a:rPr lang="en-US" dirty="0"/>
              <a:t>April 15 2021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dirty="0"/>
              <a:t>Lecture Series on </a:t>
            </a:r>
            <a:r>
              <a:rPr lang="en-US" dirty="0" err="1"/>
              <a:t>Carework</a:t>
            </a:r>
            <a:r>
              <a:rPr lang="en-US" dirty="0"/>
              <a:t> and Intergenerational Justice (Online), University of Southern Denmark </a:t>
            </a:r>
          </a:p>
          <a:p>
            <a:r>
              <a:rPr lang="en-US" dirty="0"/>
              <a:t>Grateful to Gretchen Donehower from whose work I have borrowed, and to the NTA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DEF52-6E3F-4AD2-BEA8-2B43F2BD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3BCBA-C464-47D8-BD19-9B2EE610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2FFC-EB3A-4BA7-8086-7BCB0730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say whether society treats young generations fairly.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DE2F-EF4A-4308-9543-B685FC06A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Should the young be able to retire at the same age as their parents did?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They will live 6 years longer than their parents; shouldn’t they also work longer?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Perhaps the young should retire for the same proportion of their adult lives as their parents. Means working longer.</a:t>
            </a:r>
          </a:p>
          <a:p>
            <a:r>
              <a:rPr lang="en-US" dirty="0"/>
              <a:t>And the young have fewer children than their parents or grandparents, raising fewer working people to support them.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Fairness requires they work even longer </a:t>
            </a:r>
          </a:p>
          <a:p>
            <a:r>
              <a:rPr lang="en-US" dirty="0"/>
              <a:t>Germany and Sweden have pension structures that work in this direction.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19196-D716-4FE5-9932-E1BA327F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0DFCD-BEEB-4470-9C7F-64C791B1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FC94-AD92-4C3A-8446-AD9D30E7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key results from two papers that try to calculate what the young 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EA62-DEE3-4103-AEFA-2FC38999C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paper focuses just on public sector, and compares what generations get over their lifetimes.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Second paper looks at newborn in 2010 and calculates what it gets from both public and </a:t>
            </a:r>
            <a:r>
              <a:rPr lang="en-US" dirty="0" err="1"/>
              <a:t>family.s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338E0-4772-421E-9CAB-E5CD000C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2E63D-847C-4631-A353-45E1181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9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Here we calculated what each generation gets over lifetime through main public programs, net of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2536"/>
            <a:ext cx="10515600" cy="4124427"/>
          </a:xfrm>
        </p:spPr>
        <p:txBody>
          <a:bodyPr>
            <a:normAutofit/>
          </a:bodyPr>
          <a:lstStyle/>
          <a:p>
            <a:r>
              <a:rPr lang="en-US" dirty="0"/>
              <a:t>The Metric: Net Present Value (NPV) at birth of public benefits received minus taxes paid over lifetime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Takes into account survival and discounting.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Major project requiring many assumptions.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Antoine </a:t>
            </a:r>
            <a:r>
              <a:rPr lang="en-US" sz="2000" dirty="0" err="1"/>
              <a:t>Bommier</a:t>
            </a:r>
            <a:r>
              <a:rPr lang="en-US" sz="2000" dirty="0"/>
              <a:t>, Ronald Lee and Timothy Miller, Stephane Zuber (2010) “Who Wins and Who Loses? Public transfer accounts for US generations born 1850-2090,” </a:t>
            </a:r>
            <a:r>
              <a:rPr lang="en-US" sz="2000" i="1" dirty="0"/>
              <a:t>Population and Development Review</a:t>
            </a:r>
            <a:r>
              <a:rPr lang="en-US" sz="2000" dirty="0"/>
              <a:t>, 36:1, 1-26. PMCID: PMC2840408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Ronald Lee, UC Berkeley, April 15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9EAD-584B-4746-8871-EDED93697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2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49A47BF-DA38-4E21-B30B-B613B0ED6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092" y="1381328"/>
            <a:ext cx="7160237" cy="4734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A5DC25-CC20-4DA7-BE3D-959CB47D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26796" cy="5559020"/>
          </a:xfrm>
        </p:spPr>
        <p:txBody>
          <a:bodyPr>
            <a:noAutofit/>
          </a:bodyPr>
          <a:lstStyle/>
          <a:p>
            <a:r>
              <a:rPr lang="en-US" sz="2000" dirty="0"/>
              <a:t>What generations born 1850 to 2050 get from the government: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Net present value of lifetime benefits minus taxes as a percent of lifetime earnings.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Children born 1950-2050 do well.</a:t>
            </a:r>
            <a:br>
              <a:rPr lang="en-US" sz="2000" dirty="0"/>
            </a:br>
            <a:r>
              <a:rPr lang="en-US" sz="2000" dirty="0"/>
              <a:t>*They lose through pensions and health care for elderly</a:t>
            </a:r>
            <a:br>
              <a:rPr lang="en-US" sz="2000" dirty="0"/>
            </a:br>
            <a:r>
              <a:rPr lang="en-US" sz="2000" dirty="0"/>
              <a:t>*They gain a lot from receiving public educ when young.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One dollar of old age benefits is worth eight dollars of benefits when young (survival and discounting at 3%/</a:t>
            </a:r>
            <a:r>
              <a:rPr lang="en-US" sz="2000" dirty="0" err="1"/>
              <a:t>yr</a:t>
            </a:r>
            <a:r>
              <a:rPr lang="en-US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D9005-F167-42B2-8752-0FD2A30C8844}"/>
              </a:ext>
            </a:extLst>
          </p:cNvPr>
          <p:cNvSpPr txBox="1"/>
          <p:nvPr/>
        </p:nvSpPr>
        <p:spPr>
          <a:xfrm>
            <a:off x="9046723" y="3239310"/>
            <a:ext cx="254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Green=Total net benefit discounted to birth.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EC5C9-5518-40A4-92D7-9999663C0A81}"/>
              </a:ext>
            </a:extLst>
          </p:cNvPr>
          <p:cNvSpPr txBox="1"/>
          <p:nvPr/>
        </p:nvSpPr>
        <p:spPr>
          <a:xfrm>
            <a:off x="7823404" y="4520293"/>
            <a:ext cx="230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Children born from 1950 to 2050 do well.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6BB53D-866D-49F5-BABC-FB5CE2DD7611}"/>
              </a:ext>
            </a:extLst>
          </p:cNvPr>
          <p:cNvCxnSpPr>
            <a:cxnSpLocks/>
          </p:cNvCxnSpPr>
          <p:nvPr/>
        </p:nvCxnSpPr>
        <p:spPr>
          <a:xfrm flipV="1">
            <a:off x="8336692" y="3151762"/>
            <a:ext cx="875402" cy="141369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E6D1EE-573F-4724-A807-86A12CB38EA3}"/>
              </a:ext>
            </a:extLst>
          </p:cNvPr>
          <p:cNvSpPr txBox="1"/>
          <p:nvPr/>
        </p:nvSpPr>
        <p:spPr>
          <a:xfrm>
            <a:off x="4766553" y="330740"/>
            <a:ext cx="647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 age programs are unsustainable. Projections assume that programs are balanced each year 50% by reducing benefits &amp; 50% raising taxes.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EEF9672-11A3-4623-BF36-D22EB157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E103EB8-84E0-47A2-A214-FC2844FB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5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are surprising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younger generations do well (born 1950 to 2050).</a:t>
            </a:r>
          </a:p>
          <a:p>
            <a:r>
              <a:rPr lang="en-US" dirty="0"/>
              <a:t>Today’s elderly born in the 1930s and ‘40s are slight losers. </a:t>
            </a:r>
          </a:p>
          <a:p>
            <a:r>
              <a:rPr lang="en-US" dirty="0"/>
              <a:t>Every generation born since 1950 </a:t>
            </a:r>
          </a:p>
          <a:p>
            <a:pPr lvl="1"/>
            <a:r>
              <a:rPr lang="en-US" dirty="0"/>
              <a:t>Loses through programs for the elderly, </a:t>
            </a:r>
          </a:p>
          <a:p>
            <a:pPr lvl="1"/>
            <a:r>
              <a:rPr lang="en-US" dirty="0"/>
              <a:t>But gains more from rising public education. </a:t>
            </a:r>
          </a:p>
          <a:p>
            <a:pPr lvl="1"/>
            <a:r>
              <a:rPr lang="en-US" dirty="0"/>
              <a:t>Big losers will be those generations born after 2050, who will do increasingly badly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Ronald Lee, UC Berkeley, April 15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9EAD-584B-4746-8871-EDED93697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903F257-91D4-4DEF-B2E7-0A74EC8C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056"/>
          </a:xfrm>
        </p:spPr>
        <p:txBody>
          <a:bodyPr/>
          <a:lstStyle/>
          <a:p>
            <a:r>
              <a:rPr lang="en-US" dirty="0"/>
              <a:t>Second study – public and family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E8F2-AA48-417C-A113-8089841F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568"/>
            <a:ext cx="10515600" cy="48173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does a newborn receive from earlier generations?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Public transfers, including those in first study.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Human capital.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Social infrastructure.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Assets inherited from parents, grandparents and others (bequests and inter </a:t>
            </a:r>
            <a:r>
              <a:rPr lang="en-US" dirty="0" err="1"/>
              <a:t>vivos</a:t>
            </a:r>
            <a:r>
              <a:rPr lang="en-US" dirty="0"/>
              <a:t>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Parental care and support (here material support only, not caregiving)</a:t>
            </a:r>
          </a:p>
          <a:p>
            <a:pPr marL="0" indent="0">
              <a:buNone/>
            </a:pPr>
            <a:r>
              <a:rPr lang="en-US" dirty="0"/>
              <a:t>ALSO, but not counted here: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Knowledge and technology.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Culture and institutions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natural environment.</a:t>
            </a:r>
          </a:p>
          <a:p>
            <a:r>
              <a:rPr lang="en-US" dirty="0"/>
              <a:t>What will newborn give to future generations? Depends 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How many children are born and how they are raised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Public policy and private behavior during the parents’ lifetime.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71482-762E-4BB5-895E-FADCDB03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BF7CC-BF99-4D20-B8BE-22B3550A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15FA-752C-4E3C-9F45-306E6E74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0989"/>
            <a:ext cx="2823490" cy="4455361"/>
          </a:xfrm>
        </p:spPr>
        <p:txBody>
          <a:bodyPr>
            <a:normAutofit/>
          </a:bodyPr>
          <a:lstStyle/>
          <a:p>
            <a:r>
              <a:rPr lang="en-US" sz="2400" dirty="0"/>
              <a:t>Gross, we give a lot, more than the Present Value of lifetime earnings.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598228-8CC4-4426-8DF7-F938DC00A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690" y="1900989"/>
            <a:ext cx="7877126" cy="42759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558C-0661-4DD5-92E8-1B0FC267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5048F-5E15-460E-BB2F-F7CAA7EC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45D49-2C1A-458E-A616-793AA58622DB}"/>
              </a:ext>
            </a:extLst>
          </p:cNvPr>
          <p:cNvSpPr txBox="1"/>
          <p:nvPr/>
        </p:nvSpPr>
        <p:spPr>
          <a:xfrm>
            <a:off x="838200" y="379379"/>
            <a:ext cx="1035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one attempt to count what newborns in 2010 will receive over their lifetimes in the US and Taiwan.</a:t>
            </a:r>
          </a:p>
          <a:p>
            <a:br>
              <a:rPr lang="en-US" dirty="0"/>
            </a:br>
            <a:r>
              <a:rPr lang="en-US" sz="1400" dirty="0"/>
              <a:t>Ronald Lee, David McCarthy, James Sefton, and </a:t>
            </a:r>
            <a:r>
              <a:rPr lang="en-US" sz="1400" dirty="0" err="1"/>
              <a:t>Jože</a:t>
            </a:r>
            <a:r>
              <a:rPr lang="en-US" sz="1400" dirty="0"/>
              <a:t> </a:t>
            </a:r>
            <a:r>
              <a:rPr lang="en-US" sz="1400" dirty="0" err="1"/>
              <a:t>Sambt</a:t>
            </a:r>
            <a:r>
              <a:rPr lang="en-US" sz="1400" dirty="0"/>
              <a:t> (2017) “Full Generational Accounts: What do we give to the next generation?” </a:t>
            </a:r>
            <a:r>
              <a:rPr lang="en-US" sz="1400" i="1" dirty="0"/>
              <a:t>Population and Development Review</a:t>
            </a:r>
            <a:r>
              <a:rPr lang="en-US" sz="1400" dirty="0"/>
              <a:t> 43(4): 695–720.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962C65-375A-4223-82F1-DA7B45419E45}"/>
              </a:ext>
            </a:extLst>
          </p:cNvPr>
          <p:cNvCxnSpPr>
            <a:cxnSpLocks/>
          </p:cNvCxnSpPr>
          <p:nvPr/>
        </p:nvCxnSpPr>
        <p:spPr>
          <a:xfrm flipV="1">
            <a:off x="3336587" y="2869660"/>
            <a:ext cx="554477" cy="5593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C32972-D771-452C-9C64-F060ECAE6C85}"/>
              </a:ext>
            </a:extLst>
          </p:cNvPr>
          <p:cNvCxnSpPr>
            <a:cxnSpLocks/>
          </p:cNvCxnSpPr>
          <p:nvPr/>
        </p:nvCxnSpPr>
        <p:spPr>
          <a:xfrm flipV="1">
            <a:off x="3142034" y="4542818"/>
            <a:ext cx="651753" cy="1264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D1EC82-D061-4321-A030-9F685D49AA82}"/>
              </a:ext>
            </a:extLst>
          </p:cNvPr>
          <p:cNvCxnSpPr>
            <a:cxnSpLocks/>
          </p:cNvCxnSpPr>
          <p:nvPr/>
        </p:nvCxnSpPr>
        <p:spPr>
          <a:xfrm flipV="1">
            <a:off x="3142034" y="3715966"/>
            <a:ext cx="651753" cy="6128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D6845D2-0BEC-40E4-85E9-B7BC5C4EBED1}"/>
              </a:ext>
            </a:extLst>
          </p:cNvPr>
          <p:cNvSpPr/>
          <p:nvPr/>
        </p:nvSpPr>
        <p:spPr>
          <a:xfrm>
            <a:off x="8852170" y="4976361"/>
            <a:ext cx="749030" cy="3133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EE6961-9A57-4FCF-A758-3C9EF2C5D737}"/>
              </a:ext>
            </a:extLst>
          </p:cNvPr>
          <p:cNvSpPr/>
          <p:nvPr/>
        </p:nvSpPr>
        <p:spPr>
          <a:xfrm>
            <a:off x="10490507" y="4976360"/>
            <a:ext cx="749030" cy="3133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15FA-752C-4E3C-9F45-306E6E74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0989"/>
            <a:ext cx="2823490" cy="4455361"/>
          </a:xfrm>
        </p:spPr>
        <p:txBody>
          <a:bodyPr>
            <a:normAutofit/>
          </a:bodyPr>
          <a:lstStyle/>
          <a:p>
            <a:r>
              <a:rPr lang="en-US" sz="2400" dirty="0"/>
              <a:t>Net it is much smaller.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598228-8CC4-4426-8DF7-F938DC00A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690" y="1900989"/>
            <a:ext cx="7877126" cy="42759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558C-0661-4DD5-92E8-1B0FC267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5048F-5E15-460E-BB2F-F7CAA7EC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45D49-2C1A-458E-A616-793AA58622DB}"/>
              </a:ext>
            </a:extLst>
          </p:cNvPr>
          <p:cNvSpPr txBox="1"/>
          <p:nvPr/>
        </p:nvSpPr>
        <p:spPr>
          <a:xfrm>
            <a:off x="838200" y="379379"/>
            <a:ext cx="1035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one attempt to count what newborns in 2010 will receive over their lifetimes in the US and Taiwan.</a:t>
            </a:r>
          </a:p>
          <a:p>
            <a:br>
              <a:rPr lang="en-US" dirty="0"/>
            </a:br>
            <a:r>
              <a:rPr lang="en-US" sz="1400" dirty="0"/>
              <a:t>Ronald Lee, David McCarthy, James Sefton, and </a:t>
            </a:r>
            <a:r>
              <a:rPr lang="en-US" sz="1400" dirty="0" err="1"/>
              <a:t>Jože</a:t>
            </a:r>
            <a:r>
              <a:rPr lang="en-US" sz="1400" dirty="0"/>
              <a:t> </a:t>
            </a:r>
            <a:r>
              <a:rPr lang="en-US" sz="1400" dirty="0" err="1"/>
              <a:t>Sambt</a:t>
            </a:r>
            <a:r>
              <a:rPr lang="en-US" sz="1400" dirty="0"/>
              <a:t> (2017) “Full Generational Accounts: What do we give to the next generation?” </a:t>
            </a:r>
            <a:r>
              <a:rPr lang="en-US" sz="1400" i="1" dirty="0"/>
              <a:t>Population and Development Review</a:t>
            </a:r>
            <a:r>
              <a:rPr lang="en-US" sz="1400" dirty="0"/>
              <a:t> 43(4): 695–720.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962C65-375A-4223-82F1-DA7B45419E45}"/>
              </a:ext>
            </a:extLst>
          </p:cNvPr>
          <p:cNvCxnSpPr>
            <a:cxnSpLocks/>
          </p:cNvCxnSpPr>
          <p:nvPr/>
        </p:nvCxnSpPr>
        <p:spPr>
          <a:xfrm flipV="1">
            <a:off x="2714017" y="3320199"/>
            <a:ext cx="1136128" cy="6097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D1EC82-D061-4321-A030-9F685D49AA82}"/>
              </a:ext>
            </a:extLst>
          </p:cNvPr>
          <p:cNvCxnSpPr>
            <a:cxnSpLocks/>
          </p:cNvCxnSpPr>
          <p:nvPr/>
        </p:nvCxnSpPr>
        <p:spPr>
          <a:xfrm>
            <a:off x="2714017" y="4128669"/>
            <a:ext cx="1136128" cy="834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D6845D2-0BEC-40E4-85E9-B7BC5C4EBED1}"/>
              </a:ext>
            </a:extLst>
          </p:cNvPr>
          <p:cNvSpPr/>
          <p:nvPr/>
        </p:nvSpPr>
        <p:spPr>
          <a:xfrm>
            <a:off x="8930203" y="4727147"/>
            <a:ext cx="749030" cy="3133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EE6961-9A57-4FCF-A758-3C9EF2C5D737}"/>
              </a:ext>
            </a:extLst>
          </p:cNvPr>
          <p:cNvSpPr/>
          <p:nvPr/>
        </p:nvSpPr>
        <p:spPr>
          <a:xfrm>
            <a:off x="10506296" y="4717143"/>
            <a:ext cx="749030" cy="3133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15FA-752C-4E3C-9F45-306E6E74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0989"/>
            <a:ext cx="2823490" cy="4455361"/>
          </a:xfrm>
        </p:spPr>
        <p:txBody>
          <a:bodyPr>
            <a:normAutofit/>
          </a:bodyPr>
          <a:lstStyle/>
          <a:p>
            <a:r>
              <a:rPr lang="en-US" sz="2400" dirty="0"/>
              <a:t>Or perhaps it makes most sense to count net public plus gross private.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598228-8CC4-4426-8DF7-F938DC00A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690" y="1900989"/>
            <a:ext cx="7877126" cy="42759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558C-0661-4DD5-92E8-1B0FC267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5048F-5E15-460E-BB2F-F7CAA7EC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45D49-2C1A-458E-A616-793AA58622DB}"/>
              </a:ext>
            </a:extLst>
          </p:cNvPr>
          <p:cNvSpPr txBox="1"/>
          <p:nvPr/>
        </p:nvSpPr>
        <p:spPr>
          <a:xfrm>
            <a:off x="838200" y="379379"/>
            <a:ext cx="1035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one attempt to count what newborns in 2010 will receive over their lifetimes in the US and Taiwan.</a:t>
            </a:r>
          </a:p>
          <a:p>
            <a:br>
              <a:rPr lang="en-US" dirty="0"/>
            </a:br>
            <a:r>
              <a:rPr lang="en-US" sz="1400" dirty="0"/>
              <a:t>Ronald Lee, David McCarthy, James Sefton, and </a:t>
            </a:r>
            <a:r>
              <a:rPr lang="en-US" sz="1400" dirty="0" err="1"/>
              <a:t>Jože</a:t>
            </a:r>
            <a:r>
              <a:rPr lang="en-US" sz="1400" dirty="0"/>
              <a:t> </a:t>
            </a:r>
            <a:r>
              <a:rPr lang="en-US" sz="1400" dirty="0" err="1"/>
              <a:t>Sambt</a:t>
            </a:r>
            <a:r>
              <a:rPr lang="en-US" sz="1400" dirty="0"/>
              <a:t> (2017) “Full Generational Accounts: What do we give to the next generation?” </a:t>
            </a:r>
            <a:r>
              <a:rPr lang="en-US" sz="1400" i="1" dirty="0"/>
              <a:t>Population and Development Review</a:t>
            </a:r>
            <a:r>
              <a:rPr lang="en-US" sz="1400" dirty="0"/>
              <a:t> 43(4): 695–720.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6845D2-0BEC-40E4-85E9-B7BC5C4EBED1}"/>
              </a:ext>
            </a:extLst>
          </p:cNvPr>
          <p:cNvSpPr/>
          <p:nvPr/>
        </p:nvSpPr>
        <p:spPr>
          <a:xfrm>
            <a:off x="8871626" y="5209825"/>
            <a:ext cx="749030" cy="3133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EE6961-9A57-4FCF-A758-3C9EF2C5D737}"/>
              </a:ext>
            </a:extLst>
          </p:cNvPr>
          <p:cNvSpPr/>
          <p:nvPr/>
        </p:nvSpPr>
        <p:spPr>
          <a:xfrm>
            <a:off x="10447506" y="5209824"/>
            <a:ext cx="749030" cy="3133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15FA-752C-4E3C-9F45-306E6E74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0989"/>
            <a:ext cx="2823490" cy="4455361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r>
              <a:rPr lang="en-US" sz="2400" dirty="0"/>
              <a:t>None of these counts the unpaid care work contributed by parents.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598228-8CC4-4426-8DF7-F938DC00A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690" y="1900989"/>
            <a:ext cx="7877126" cy="42759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558C-0661-4DD5-92E8-1B0FC267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5048F-5E15-460E-BB2F-F7CAA7EC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45D49-2C1A-458E-A616-793AA58622DB}"/>
              </a:ext>
            </a:extLst>
          </p:cNvPr>
          <p:cNvSpPr txBox="1"/>
          <p:nvPr/>
        </p:nvSpPr>
        <p:spPr>
          <a:xfrm>
            <a:off x="838200" y="379379"/>
            <a:ext cx="1035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one attempt to count what newborns in 2010 will receive over their lifetimes in the US and Taiwan.</a:t>
            </a:r>
          </a:p>
          <a:p>
            <a:br>
              <a:rPr lang="en-US" dirty="0"/>
            </a:br>
            <a:r>
              <a:rPr lang="en-US" sz="1400" dirty="0"/>
              <a:t>Ronald Lee, David McCarthy, James Sefton, and </a:t>
            </a:r>
            <a:r>
              <a:rPr lang="en-US" sz="1400" dirty="0" err="1"/>
              <a:t>Jože</a:t>
            </a:r>
            <a:r>
              <a:rPr lang="en-US" sz="1400" dirty="0"/>
              <a:t> </a:t>
            </a:r>
            <a:r>
              <a:rPr lang="en-US" sz="1400" dirty="0" err="1"/>
              <a:t>Sambt</a:t>
            </a:r>
            <a:r>
              <a:rPr lang="en-US" sz="1400" dirty="0"/>
              <a:t> (2017) “Full Generational Accounts: What do we give to the next generation?” </a:t>
            </a:r>
            <a:r>
              <a:rPr lang="en-US" sz="1400" i="1" dirty="0"/>
              <a:t>Population and Development Review</a:t>
            </a:r>
            <a:r>
              <a:rPr lang="en-US" sz="1400" dirty="0"/>
              <a:t> 43(4): 695–720.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5FAC9E-EA6E-4EF4-AE67-5E59548C4046}"/>
              </a:ext>
            </a:extLst>
          </p:cNvPr>
          <p:cNvSpPr/>
          <p:nvPr/>
        </p:nvSpPr>
        <p:spPr>
          <a:xfrm>
            <a:off x="496111" y="3190672"/>
            <a:ext cx="3365770" cy="24513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A3FC-5114-4497-842E-2DEEADBF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7130-B5E4-416B-BBD5-F8BDF4B21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sense that society is treating the young unfairly.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Elderly now receive generous public pensions, health care and long-term care.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These public programs are mostly unsustainable, will be less generous when the young grow old: higher taxes and lower benefits.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Environmental concerns on top of economic ones. </a:t>
            </a:r>
          </a:p>
          <a:p>
            <a:r>
              <a:rPr lang="en-US" dirty="0"/>
              <a:t>I will not discuss the environmental topic.</a:t>
            </a:r>
          </a:p>
          <a:p>
            <a:r>
              <a:rPr lang="en-US" dirty="0"/>
              <a:t>I will focus on economic aspects of intergenerational equity and care-giving.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3A020-FA0A-4436-9B37-F52D9C06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6DF14-DB3D-4B5D-A0C8-41033962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The economic life cycle, the economy and the support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use results from the National Transfer Accounts project (NTA), with thanks to all its country teams. </a:t>
            </a:r>
          </a:p>
          <a:p>
            <a:pPr marL="0" indent="0">
              <a:buNone/>
            </a:pPr>
            <a:r>
              <a:rPr lang="en-US" dirty="0"/>
              <a:t>Definitions of measures</a:t>
            </a:r>
          </a:p>
          <a:p>
            <a:r>
              <a:rPr lang="en-US" dirty="0"/>
              <a:t>Labor income is wages and salaries plus 2/3 of self employment income, averaged across all individuals at a given age – males, females, and those with zero labor income. </a:t>
            </a:r>
          </a:p>
          <a:p>
            <a:r>
              <a:rPr lang="en-US" dirty="0"/>
              <a:t>Consumption is private household consumption imputed to individuals at each age in household, plus in-kind transfers from government received at each age (education, health care, etc.).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Ronald Lee, UC Berkeley, April 15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9EAD-584B-4746-8871-EDED93697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67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2635E-7AAC-4A5B-899E-44284DC2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40" y="301451"/>
            <a:ext cx="3237081" cy="5379501"/>
          </a:xfrm>
        </p:spPr>
        <p:txBody>
          <a:bodyPr>
            <a:normAutofit/>
          </a:bodyPr>
          <a:lstStyle/>
          <a:p>
            <a:pPr algn="l"/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1400" dirty="0"/>
              <a:t>Source: Figure 1 in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United Nations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Department of Economic and Social Affairs Population Division, 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Technical Paper No. 2017/1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en-US" sz="1800" i="0" u="none" strike="noStrike" baseline="0" dirty="0">
                <a:latin typeface="Times New Roman" panose="02020603050405020304" pitchFamily="18" charset="0"/>
              </a:rPr>
              <a:t>“Support Ratios and Demographic</a:t>
            </a:r>
            <a:br>
              <a:rPr lang="en-US" sz="1800" i="0" u="none" strike="noStrike" baseline="0" dirty="0">
                <a:latin typeface="Times New Roman" panose="02020603050405020304" pitchFamily="18" charset="0"/>
              </a:rPr>
            </a:br>
            <a:r>
              <a:rPr lang="en-US" sz="1800" i="0" u="none" strike="noStrike" baseline="0" dirty="0">
                <a:latin typeface="Times New Roman" panose="02020603050405020304" pitchFamily="18" charset="0"/>
              </a:rPr>
              <a:t>Dividends: Estimates for the World”</a:t>
            </a:r>
            <a:br>
              <a:rPr lang="en-US" sz="1800" i="0" u="none" strike="noStrike" baseline="0" dirty="0">
                <a:latin typeface="Times New Roman" panose="02020603050405020304" pitchFamily="18" charset="0"/>
              </a:rPr>
            </a:br>
            <a:r>
              <a:rPr lang="en-US" sz="1800" i="0" u="none" strike="noStrike" baseline="0" dirty="0">
                <a:latin typeface="Times New Roman" panose="02020603050405020304" pitchFamily="18" charset="0"/>
              </a:rPr>
              <a:t>Averages for 160 countries. NTA.</a:t>
            </a:r>
            <a:endParaRPr lang="en-US" sz="1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D73A10-8268-4138-8049-A1C947D22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23" t="10930"/>
          <a:stretch/>
        </p:blipFill>
        <p:spPr>
          <a:xfrm>
            <a:off x="3910321" y="562708"/>
            <a:ext cx="7964099" cy="579364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AAB5D-F087-49CC-BCF3-0D99B1D9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Ron Lee, UC Berkeley, Oct 29 2020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B6CF7-082C-4258-BF1C-CEF93038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398A-2D06-4C9A-A4EA-5909099F3F6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43C8F9-2A1D-4EAB-BA56-D112D0D88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50" y="1326382"/>
            <a:ext cx="1288774" cy="9443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C312DA-8C27-45E6-909A-32513BB28999}"/>
              </a:ext>
            </a:extLst>
          </p:cNvPr>
          <p:cNvCxnSpPr>
            <a:cxnSpLocks/>
          </p:cNvCxnSpPr>
          <p:nvPr/>
        </p:nvCxnSpPr>
        <p:spPr>
          <a:xfrm flipH="1">
            <a:off x="6177065" y="4951379"/>
            <a:ext cx="540259" cy="339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F7ADC5-6968-47FA-B8C5-A10BA74DAB42}"/>
              </a:ext>
            </a:extLst>
          </p:cNvPr>
          <p:cNvCxnSpPr>
            <a:cxnSpLocks/>
          </p:cNvCxnSpPr>
          <p:nvPr/>
        </p:nvCxnSpPr>
        <p:spPr>
          <a:xfrm flipV="1">
            <a:off x="9036995" y="4591456"/>
            <a:ext cx="583660" cy="262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A1AB70-4E71-4C59-B630-F8D445653C4E}"/>
              </a:ext>
            </a:extLst>
          </p:cNvPr>
          <p:cNvSpPr txBox="1"/>
          <p:nvPr/>
        </p:nvSpPr>
        <p:spPr>
          <a:xfrm>
            <a:off x="6595353" y="4382869"/>
            <a:ext cx="145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start due to educ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AD1EF-E51C-40C7-A380-197A984B2B33}"/>
              </a:ext>
            </a:extLst>
          </p:cNvPr>
          <p:cNvSpPr txBox="1"/>
          <p:nvPr/>
        </p:nvSpPr>
        <p:spPr>
          <a:xfrm>
            <a:off x="8307421" y="4448947"/>
            <a:ext cx="145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retirement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DC15E-E4D1-4CD8-9122-0B9DBDEB57F6}"/>
              </a:ext>
            </a:extLst>
          </p:cNvPr>
          <p:cNvSpPr txBox="1"/>
          <p:nvPr/>
        </p:nvSpPr>
        <p:spPr>
          <a:xfrm>
            <a:off x="7339518" y="3667215"/>
            <a:ext cx="145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High Inc countries…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2C22C2-52AD-41D8-AAD2-BDC6F6B346CA}"/>
              </a:ext>
            </a:extLst>
          </p:cNvPr>
          <p:cNvSpPr txBox="1"/>
          <p:nvPr/>
        </p:nvSpPr>
        <p:spPr>
          <a:xfrm>
            <a:off x="4915911" y="301451"/>
            <a:ext cx="67315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Standardized Labor Income by age; average for countries in income group (ratio to average labour income ages 30-49)</a:t>
            </a:r>
          </a:p>
        </p:txBody>
      </p:sp>
    </p:spTree>
    <p:extLst>
      <p:ext uri="{BB962C8B-B14F-4D97-AF65-F5344CB8AC3E}">
        <p14:creationId xmlns:p14="http://schemas.microsoft.com/office/powerpoint/2010/main" val="160794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6C6863-A759-4432-8AA4-0DA8DEEF5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494" y="365125"/>
            <a:ext cx="8046306" cy="581843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6BAC5-47DE-4E89-966B-9AF17E91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Ron Lee, UC Berkeley, Oct 29 2020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53236-D5FC-4C6B-90E6-9FB7EBD1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398A-2D06-4C9A-A4EA-5909099F3F65}" type="slidenum">
              <a:rPr lang="en-US" smtClean="0"/>
              <a:t>22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565AF0-3303-49D8-A902-1F0A65C8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881"/>
            <a:ext cx="2469294" cy="581843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Average per capita consumption</a:t>
            </a:r>
            <a:br>
              <a:rPr lang="en-US" sz="2400" dirty="0"/>
            </a:br>
            <a:r>
              <a:rPr lang="en-US" sz="2400" dirty="0"/>
              <a:t>by age for countries by income group</a:t>
            </a:r>
            <a:br>
              <a:rPr lang="en-US" sz="2400" dirty="0"/>
            </a:br>
            <a:r>
              <a:rPr lang="en-US" sz="2400" dirty="0"/>
              <a:t>(expressed for each country as ratio to average labour income ages 30-49, 160 countries)</a:t>
            </a:r>
            <a:br>
              <a:rPr lang="en-US" sz="2400" dirty="0"/>
            </a:br>
            <a:br>
              <a:rPr lang="en-US" sz="2400" dirty="0"/>
            </a:br>
            <a:r>
              <a:rPr lang="en-US" sz="1400" dirty="0"/>
              <a:t>Source: Figure 2 in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United Nations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Department of Economic and Social Affairs Population Division, 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Technical Paper No. 2017/1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en-US" sz="1800" i="0" u="none" strike="noStrike" baseline="0" dirty="0">
                <a:latin typeface="Times New Roman" panose="02020603050405020304" pitchFamily="18" charset="0"/>
              </a:rPr>
              <a:t>“Support Ratios and Demographic</a:t>
            </a:r>
            <a:br>
              <a:rPr lang="en-US" sz="1800" i="0" u="none" strike="noStrike" baseline="0" dirty="0">
                <a:latin typeface="Times New Roman" panose="02020603050405020304" pitchFamily="18" charset="0"/>
              </a:rPr>
            </a:br>
            <a:r>
              <a:rPr lang="en-US" sz="1800" i="0" u="none" strike="noStrike" baseline="0" dirty="0">
                <a:latin typeface="Times New Roman" panose="02020603050405020304" pitchFamily="18" charset="0"/>
              </a:rPr>
              <a:t>Dividends: Estimates for the World”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77FB3-3A58-4108-B9F5-F00DCA7B3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626" y="818382"/>
            <a:ext cx="1288774" cy="9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1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42900"/>
            <a:ext cx="10538012" cy="1314170"/>
          </a:xfrm>
        </p:spPr>
        <p:txBody>
          <a:bodyPr>
            <a:normAutofit/>
          </a:bodyPr>
          <a:lstStyle/>
          <a:p>
            <a:r>
              <a:rPr lang="en-US" sz="3200" dirty="0"/>
              <a:t>Changing age profile of consumption in the US over 55 years (cross-sectional NTA)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5010"/>
            <a:ext cx="10047079" cy="345673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Ronald Lee, UC Berkeley, April 15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9EAD-584B-4746-8871-EDED93697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710019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Y-axis scale: Relative to the (unweighted) profile average of labor income (YL) value for ages 30-49 for that year.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687" y="6100633"/>
            <a:ext cx="423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Lee, </a:t>
            </a:r>
            <a:r>
              <a:rPr lang="en-US" dirty="0" err="1"/>
              <a:t>Donehower&amp;Miller</a:t>
            </a:r>
            <a:r>
              <a:rPr lang="en-US" dirty="0"/>
              <a:t> (2011), updated</a:t>
            </a:r>
          </a:p>
        </p:txBody>
      </p:sp>
    </p:spTree>
    <p:extLst>
      <p:ext uri="{BB962C8B-B14F-4D97-AF65-F5344CB8AC3E}">
        <p14:creationId xmlns:p14="http://schemas.microsoft.com/office/powerpoint/2010/main" val="1102783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3650-F496-4169-ADA9-A4499748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ratio is simplest way to see the economic effect pop aging and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ADBA-5F7D-4699-A606-BD4E594ED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“Effective labor” is sum of NTA baseline labor income age profile times population age distribution. </a:t>
            </a:r>
          </a:p>
          <a:p>
            <a:r>
              <a:rPr lang="en-US" sz="2800" dirty="0"/>
              <a:t>Effective consumers and effective capital are defined in same way</a:t>
            </a:r>
          </a:p>
          <a:p>
            <a:r>
              <a:rPr lang="en-US" sz="2800" dirty="0"/>
              <a:t>These measures change with population size and age distribution.</a:t>
            </a:r>
          </a:p>
          <a:p>
            <a:r>
              <a:rPr lang="en-US" sz="2800" dirty="0"/>
              <a:t>“Support ratio” (SR) is effective labor/effective consumers.</a:t>
            </a:r>
          </a:p>
          <a:p>
            <a:r>
              <a:rPr lang="en-US" sz="2800" dirty="0"/>
              <a:t>For given productivity of labor, </a:t>
            </a:r>
            <a:r>
              <a:rPr lang="en-US" sz="2800" b="1" dirty="0" err="1"/>
              <a:t>inc</a:t>
            </a:r>
            <a:r>
              <a:rPr lang="en-US" sz="2800" b="1" dirty="0"/>
              <a:t> per effective consumer is proportional to SR</a:t>
            </a:r>
            <a:r>
              <a:rPr lang="en-US" sz="2800" dirty="0"/>
              <a:t>.</a:t>
            </a:r>
          </a:p>
          <a:p>
            <a:r>
              <a:rPr lang="en-US" sz="2800" dirty="0"/>
              <a:t>“Demographic Dividend” = rate of change of Support Ratio (%/</a:t>
            </a:r>
            <a:r>
              <a:rPr lang="en-US" sz="2800" dirty="0" err="1"/>
              <a:t>yr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32946-9D77-4FBA-BE4A-F14227B0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Ronald Lee, UC Berkeley, April 15 2021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D6BEC-CF3C-4374-9325-4903F17E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398A-2D06-4C9A-A4EA-5909099F3F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6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5CE6-D359-467D-9CFB-45801A0C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72847" cy="5665805"/>
          </a:xfrm>
        </p:spPr>
        <p:txBody>
          <a:bodyPr>
            <a:noAutofit/>
          </a:bodyPr>
          <a:lstStyle/>
          <a:p>
            <a:r>
              <a:rPr lang="en-US" sz="2400" dirty="0"/>
              <a:t>If pop in working ages grows faster than children and elderly, then support ratio rises.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Support Ratio of countries by income level groups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*Upper-Middle-Income countries gained over 1%/</a:t>
            </a:r>
            <a:r>
              <a:rPr lang="en-US" sz="2400" dirty="0" err="1"/>
              <a:t>yr</a:t>
            </a:r>
            <a:r>
              <a:rPr lang="en-US" sz="2400" dirty="0"/>
              <a:t> in cons growth, but only briefly.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*Lower and Low gain less, but over longer period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*High </a:t>
            </a:r>
            <a:r>
              <a:rPr lang="en-US" sz="2400" dirty="0" err="1"/>
              <a:t>inc</a:t>
            </a:r>
            <a:r>
              <a:rPr lang="en-US" sz="2400" dirty="0"/>
              <a:t> and Upper Middle are now rapidly aging, have negative dividend, losing .5%/</a:t>
            </a:r>
            <a:r>
              <a:rPr lang="en-US" sz="2400" dirty="0" err="1"/>
              <a:t>yr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1D5F67-1A79-4F01-B0F6-C85C24A70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94" r="30618"/>
          <a:stretch/>
        </p:blipFill>
        <p:spPr>
          <a:xfrm>
            <a:off x="5599416" y="231312"/>
            <a:ext cx="5342562" cy="61654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1F5F9-4EC1-4AC7-9A98-702A116D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Ronald Lee, UC Berkeley, April 15 2021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E44CE-7266-41DB-A154-FCCB6402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398A-2D06-4C9A-A4EA-5909099F3F65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9B78C-CED2-46F7-B8C4-2C47E2D58E6E}"/>
              </a:ext>
            </a:extLst>
          </p:cNvPr>
          <p:cNvSpPr txBox="1"/>
          <p:nvPr/>
        </p:nvSpPr>
        <p:spPr>
          <a:xfrm>
            <a:off x="9614272" y="1662245"/>
            <a:ext cx="114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Inc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C42D0-714E-4D95-A828-97F5CBAA05E2}"/>
              </a:ext>
            </a:extLst>
          </p:cNvPr>
          <p:cNvSpPr txBox="1"/>
          <p:nvPr/>
        </p:nvSpPr>
        <p:spPr>
          <a:xfrm>
            <a:off x="6319719" y="2101806"/>
            <a:ext cx="140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Up-Mid Inc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2B0F-6425-48E8-9FBC-262525CAF9B2}"/>
              </a:ext>
            </a:extLst>
          </p:cNvPr>
          <p:cNvSpPr txBox="1"/>
          <p:nvPr/>
        </p:nvSpPr>
        <p:spPr>
          <a:xfrm>
            <a:off x="9121209" y="4117584"/>
            <a:ext cx="148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Low-Mid Inc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6E8DE-CC6C-42F6-879C-15C45D08C659}"/>
              </a:ext>
            </a:extLst>
          </p:cNvPr>
          <p:cNvSpPr txBox="1"/>
          <p:nvPr/>
        </p:nvSpPr>
        <p:spPr>
          <a:xfrm>
            <a:off x="8819085" y="461205"/>
            <a:ext cx="16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Low-Mid Inc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FABF2-EA31-4FFF-9668-BBA139E86D50}"/>
              </a:ext>
            </a:extLst>
          </p:cNvPr>
          <p:cNvSpPr txBox="1"/>
          <p:nvPr/>
        </p:nvSpPr>
        <p:spPr>
          <a:xfrm>
            <a:off x="8296510" y="1552464"/>
            <a:ext cx="131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Low-Inc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357320-D807-4049-99BE-BC3C7F1EBEB2}"/>
              </a:ext>
            </a:extLst>
          </p:cNvPr>
          <p:cNvSpPr txBox="1"/>
          <p:nvPr/>
        </p:nvSpPr>
        <p:spPr>
          <a:xfrm>
            <a:off x="9780790" y="3535033"/>
            <a:ext cx="131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Low-Inc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9B8F5-27A0-4F72-A679-7032353064C0}"/>
              </a:ext>
            </a:extLst>
          </p:cNvPr>
          <p:cNvSpPr txBox="1"/>
          <p:nvPr/>
        </p:nvSpPr>
        <p:spPr>
          <a:xfrm>
            <a:off x="9832161" y="4700135"/>
            <a:ext cx="114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Inc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1D13E-D1CE-4173-9D7C-641A9CCC2F62}"/>
              </a:ext>
            </a:extLst>
          </p:cNvPr>
          <p:cNvSpPr txBox="1"/>
          <p:nvPr/>
        </p:nvSpPr>
        <p:spPr>
          <a:xfrm>
            <a:off x="6646780" y="3059668"/>
            <a:ext cx="140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Up-Mid Inc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875F2-6EA8-4581-9493-BF9EBD87A453}"/>
              </a:ext>
            </a:extLst>
          </p:cNvPr>
          <p:cNvSpPr txBox="1"/>
          <p:nvPr/>
        </p:nvSpPr>
        <p:spPr>
          <a:xfrm>
            <a:off x="6096000" y="46120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Support Ratio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7DBB-2774-4F12-B08C-976810BFD779}"/>
              </a:ext>
            </a:extLst>
          </p:cNvPr>
          <p:cNvSpPr txBox="1"/>
          <p:nvPr/>
        </p:nvSpPr>
        <p:spPr>
          <a:xfrm>
            <a:off x="8311956" y="2780516"/>
            <a:ext cx="310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Demog</a:t>
            </a:r>
            <a:r>
              <a:rPr lang="en-US" sz="2800" dirty="0"/>
              <a:t> </a:t>
            </a:r>
            <a:r>
              <a:rPr lang="en-US" sz="2800" dirty="0" err="1"/>
              <a:t>Div</a:t>
            </a:r>
            <a:r>
              <a:rPr lang="en-US" sz="2800" dirty="0"/>
              <a:t> = change in Supp Rat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0E9AE5-C5E0-46BA-ACC5-4ADCD136F5FA}"/>
              </a:ext>
            </a:extLst>
          </p:cNvPr>
          <p:cNvCxnSpPr>
            <a:cxnSpLocks/>
          </p:cNvCxnSpPr>
          <p:nvPr/>
        </p:nvCxnSpPr>
        <p:spPr>
          <a:xfrm flipV="1">
            <a:off x="9121209" y="365125"/>
            <a:ext cx="0" cy="509531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4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C477-753C-44FF-8B4E-00714524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13562" cy="5823747"/>
          </a:xfrm>
        </p:spPr>
        <p:txBody>
          <a:bodyPr>
            <a:normAutofit/>
          </a:bodyPr>
          <a:lstStyle/>
          <a:p>
            <a:r>
              <a:rPr lang="en-US" sz="1800" dirty="0"/>
              <a:t>From 2000 to 2030, pop aging slows the growth of income per effective consumer by .2%/yr.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This is small cost of pop aging, not much to worry about.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Milder than for average High Income country. 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1613B4-91E8-4793-9486-29749409F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599" y="365125"/>
            <a:ext cx="8018201" cy="58237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22A73-CEDC-4D29-B485-76291055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F1398-C6C9-40B8-8AA8-CF7916ED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81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B9B24-1ACB-4471-9B6A-80EA91DA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But what about caregiving?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5BDE-35FC-4676-987C-CCA866EF4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age profiles of labor income and consumption on earlier slides only included paid work and market goods.</a:t>
            </a:r>
          </a:p>
          <a:p>
            <a:r>
              <a:rPr lang="en-US" dirty="0"/>
              <a:t>Now I will show results copied from: “Counting Women’s Work in an Aging World” by </a:t>
            </a:r>
            <a:r>
              <a:rPr lang="en-US" b="1" dirty="0"/>
              <a:t>Gretchen Donehower </a:t>
            </a:r>
            <a:r>
              <a:rPr lang="en-US" dirty="0"/>
              <a:t>and  UC Berkeley, and members of the Counting Women’s Work research project and National Transfer Accounts research network (November, 2019)</a:t>
            </a:r>
          </a:p>
          <a:p>
            <a:r>
              <a:rPr lang="en-US" dirty="0"/>
              <a:t>Gretchen leads the international project, “Counting Women’s Work”, closely related to National Transfer Accounts (NTA). </a:t>
            </a:r>
            <a:r>
              <a:rPr lang="en-US" dirty="0">
                <a:hlinkClick r:id="rId2"/>
              </a:rPr>
              <a:t>https://www.countingwomenswork.org/</a:t>
            </a:r>
            <a:endParaRPr lang="en-US" dirty="0"/>
          </a:p>
          <a:p>
            <a:r>
              <a:rPr lang="en-US" dirty="0"/>
              <a:t>Unpaid Care Work is UCW in following slides.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DFFCA-B45E-4E7E-9258-84CDB2B5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F0AF7-5588-4CE6-8391-755600B0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6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906E-A2C3-46DD-93CE-B107D750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5674728"/>
          </a:xfrm>
        </p:spPr>
        <p:txBody>
          <a:bodyPr>
            <a:normAutofit/>
          </a:bodyPr>
          <a:lstStyle/>
          <a:p>
            <a:r>
              <a:rPr lang="en-US" sz="2800" dirty="0"/>
              <a:t>Women always spend much more time in UCS than men.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Some convergence at older ages.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BDD1C1-5568-42B0-99E0-9AA56872D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3657" y="1371600"/>
            <a:ext cx="7050143" cy="49847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43F5E-BD83-4C63-A1BE-A7FD7133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52BB5-015F-4A4F-955E-21E6238D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887B5-D490-4856-84DB-886B8AD5CCE6}"/>
              </a:ext>
            </a:extLst>
          </p:cNvPr>
          <p:cNvSpPr txBox="1"/>
          <p:nvPr/>
        </p:nvSpPr>
        <p:spPr>
          <a:xfrm>
            <a:off x="3320717" y="365125"/>
            <a:ext cx="803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Average amount of time spent in unpaid care work (UCW) by age and sex, hours per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30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8DAA-943A-42E2-9971-92823F6D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350196"/>
            <a:ext cx="2986391" cy="5389123"/>
          </a:xfrm>
        </p:spPr>
        <p:txBody>
          <a:bodyPr>
            <a:normAutofit/>
          </a:bodyPr>
          <a:lstStyle/>
          <a:p>
            <a:r>
              <a:rPr lang="en-US" sz="2400" dirty="0"/>
              <a:t>Symmetry of age profiles means that men and women spend similar total time.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Men</a:t>
            </a:r>
            <a:r>
              <a:rPr lang="en-US" sz="2400" dirty="0"/>
              <a:t> always spend much more time in market work.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Women always spend much more time in UCW.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866A1-6031-47CB-ACE9-24B45C99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84D12-BD10-4E95-995C-3F48C1D8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29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4DC4B1-CEDE-4B98-97E7-134807D1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22" y="1324467"/>
            <a:ext cx="7049078" cy="49897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711948-55A7-49F3-A1A2-84371F2305BF}"/>
              </a:ext>
            </a:extLst>
          </p:cNvPr>
          <p:cNvSpPr txBox="1"/>
          <p:nvPr/>
        </p:nvSpPr>
        <p:spPr>
          <a:xfrm>
            <a:off x="4416357" y="323039"/>
            <a:ext cx="7354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>
                <a:latin typeface="Calibri" panose="020F0502020204030204" pitchFamily="34" charset="0"/>
              </a:rPr>
              <a:t>Difference in average time spent by type of work, age, and sex, hours per week, male ‐ female.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1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B52E-AD16-4FE1-AFA8-D8D18AEC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economic effects of population 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F02CE-F1C9-4F99-BCB2-C70B2866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Population aging means slower pop gr and more elderly relative to “working ages”.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These changes affect total and per capita economic output (GDP) and wages and interest rates.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Size of the economic pie and its primary distribution to individuals.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Population aging also affects the secondary distribution of income, which is passed on to children and the elderly who have little labor income and yet must consume.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Families raise kids (food, housing, clothing etc.); grandparents may help or be helped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Public sector taxes workers and asset holders and gives benefits </a:t>
            </a:r>
            <a:r>
              <a:rPr lang="en-US"/>
              <a:t>to others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public education for kids</a:t>
            </a:r>
          </a:p>
          <a:p>
            <a:pPr marL="914400" lvl="2" indent="0">
              <a:buNone/>
            </a:pPr>
            <a:r>
              <a:rPr lang="en-US" dirty="0"/>
              <a:t>pensions for elderly </a:t>
            </a:r>
          </a:p>
          <a:p>
            <a:pPr marL="914400" lvl="2" indent="0">
              <a:buNone/>
            </a:pPr>
            <a:r>
              <a:rPr lang="en-US" dirty="0"/>
              <a:t>health care mostly for elderly</a:t>
            </a:r>
          </a:p>
          <a:p>
            <a:pPr marL="0" indent="0">
              <a:buNone/>
            </a:pPr>
            <a:r>
              <a:rPr lang="en-US" dirty="0"/>
              <a:t>This secondary redistribution is the main worry with population aging.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44720-5E13-4148-9D60-6B981EEC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9B871-975C-4784-AA18-00A0BDCA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6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F887-FA07-4802-8F8B-3D59159E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UCW is important economic production, we also have to consider the consumption of UCW.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F8BF4-9691-4070-A2D5-7331D7BD2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man prepares dinner for a family of four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goes to the store to buy ingredients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Cooks dinner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Cleans up</a:t>
            </a:r>
          </a:p>
          <a:p>
            <a:r>
              <a:rPr lang="en-US" dirty="0"/>
              <a:t>Cost of dinner is the cost of ingredients and the cost of the time spent in all these tasks. </a:t>
            </a:r>
          </a:p>
          <a:p>
            <a:pPr lvl="1"/>
            <a:r>
              <a:rPr lang="en-US" dirty="0"/>
              <a:t>The time costs are also consumed, not just the ingredients. </a:t>
            </a:r>
          </a:p>
          <a:p>
            <a:r>
              <a:rPr lang="en-US" dirty="0"/>
              <a:t>The man consumes ¼ of the full cost of the dinner. </a:t>
            </a:r>
          </a:p>
          <a:p>
            <a:r>
              <a:rPr lang="en-US" dirty="0"/>
              <a:t>The other ¾ of the costs are consumed by others in household.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469D4-3252-42CD-AB56-1B6E964C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C52C2-6C76-474F-A8FD-392E2ECC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6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5BAB-A72E-4973-9926-C808A4E4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9" y="369651"/>
            <a:ext cx="2714017" cy="365760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*Young children consume very little in market goods, but great deal of UCW.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*Elderly consume little UCW (except Vietnam).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*Ignoring UCW understates cost of children relative to elderly.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*That understates gains from reduced fertility </a:t>
            </a:r>
            <a:br>
              <a:rPr lang="en-US" sz="2000" dirty="0"/>
            </a:br>
            <a:r>
              <a:rPr lang="en-US" sz="2000" dirty="0"/>
              <a:t>overstates cost of pop aging.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3569AE-0E18-4EB2-B0FD-483E3A00F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9946" y="1057199"/>
            <a:ext cx="7435517" cy="51919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A5509-C277-4384-8B1F-46E0A21A6472}"/>
              </a:ext>
            </a:extLst>
          </p:cNvPr>
          <p:cNvSpPr txBox="1"/>
          <p:nvPr/>
        </p:nvSpPr>
        <p:spPr>
          <a:xfrm>
            <a:off x="3550596" y="216568"/>
            <a:ext cx="817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Consumption of market goods and services compared to UCW time. Units of av male labor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inc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30-49 for market goods. Units of hours per week for consumption of UCW.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B4E666-41F3-4F27-927A-E750601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FF1B69-10DA-4493-949A-A3061E95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86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670F-71AA-46D4-BAA9-BB38C5CB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economic value to UCW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BBCF-F30B-4473-B2F6-B5E6EF3C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good way to do it.</a:t>
            </a:r>
          </a:p>
          <a:p>
            <a:pPr algn="l"/>
            <a:r>
              <a:rPr lang="en-US" dirty="0"/>
              <a:t>We use one recommended method “replacement cost”: </a:t>
            </a:r>
            <a:br>
              <a:rPr lang="en-US" dirty="0"/>
            </a:br>
            <a:r>
              <a:rPr lang="en-US" dirty="0"/>
              <a:t>value each UCW activity time by the hourly rate for hiring a market specialist to do that work: cooking, child care, elder care, nursing, cleaning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746AD-B1F8-4088-83CC-A0D5A0EA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084AA-2E00-4A4F-9CBF-D6892254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2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AB9AD8-D182-4B79-8DA7-4FD3C9FD4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604" y="1024301"/>
            <a:ext cx="7383293" cy="51721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26672-3DB0-47FA-96A1-FD59E36E7459}"/>
              </a:ext>
            </a:extLst>
          </p:cNvPr>
          <p:cNvSpPr txBox="1"/>
          <p:nvPr/>
        </p:nvSpPr>
        <p:spPr>
          <a:xfrm>
            <a:off x="3764604" y="216568"/>
            <a:ext cx="795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Market‐based labor income compared to UCW valued at replacement wage, by sex, (both as ratios to average male labor income age 30‐49). (Donehower, 2019)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2CB134-0AEC-465C-8771-2E620BEB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3FD136-F9A8-44B9-9357-31BDE2D2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33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F1936B-E60F-4E6C-A990-5B43E1CA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54288" cy="461645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8256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E07E-3B5C-4212-8577-477C864B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Recalculate support ratios counting cost of UCW in both production and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A0C2-05ED-4D71-9E0D-49DF53A9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4D817-6FE6-4B71-A4B7-9484F12E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5D05A-6C65-40EC-8484-9F9E7D67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70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Ronald Lee, UC Berkeley, July 13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F8BA-4BD9-4B74-AA18-4B198195B774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66" y="494270"/>
            <a:ext cx="7095235" cy="515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6969" y="1488989"/>
            <a:ext cx="44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2009-2050 declines </a:t>
            </a:r>
            <a:r>
              <a:rPr lang="en-US" b="1" dirty="0"/>
              <a:t>.3%/</a:t>
            </a:r>
            <a:r>
              <a:rPr lang="en-US" b="1" dirty="0" err="1"/>
              <a:t>yr</a:t>
            </a:r>
            <a:r>
              <a:rPr lang="en-US" b="1" dirty="0"/>
              <a:t> </a:t>
            </a:r>
            <a:r>
              <a:rPr lang="en-US" dirty="0"/>
              <a:t>for standard support ratio</a:t>
            </a:r>
          </a:p>
          <a:p>
            <a:r>
              <a:rPr lang="en-US" dirty="0"/>
              <a:t>Only </a:t>
            </a:r>
            <a:r>
              <a:rPr lang="en-US" b="1" dirty="0"/>
              <a:t>.2%/</a:t>
            </a:r>
            <a:r>
              <a:rPr lang="en-US" b="1" dirty="0" err="1"/>
              <a:t>yr</a:t>
            </a:r>
            <a:r>
              <a:rPr lang="en-US" b="1" dirty="0"/>
              <a:t> </a:t>
            </a:r>
            <a:r>
              <a:rPr lang="en-US" dirty="0"/>
              <a:t>with time costs counted.</a:t>
            </a:r>
          </a:p>
        </p:txBody>
      </p:sp>
    </p:spTree>
    <p:extLst>
      <p:ext uri="{BB962C8B-B14F-4D97-AF65-F5344CB8AC3E}">
        <p14:creationId xmlns:p14="http://schemas.microsoft.com/office/powerpoint/2010/main" val="3033612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649"/>
          </a:xfrm>
        </p:spPr>
        <p:txBody>
          <a:bodyPr>
            <a:noAutofit/>
          </a:bodyPr>
          <a:lstStyle/>
          <a:p>
            <a:r>
              <a:rPr lang="en-US" sz="3200" dirty="0"/>
              <a:t>Literature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3304"/>
            <a:ext cx="10515600" cy="534870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Bommier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Antoine, Ronald Lee and Timothy Miller, Stephane Zuber (2010) “Who Wins and Who Loses? Public transfer accounts for US generations born 1850-2090,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and Development Review,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36:1, 1-26. PMCID: PMC2840408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Lee, R. and G.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Donehower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(2011) “Private transfers in comparative perspective” Chapter 8 in R. Lee and A. Mason (eds.),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Aging and the Generational Economy:  A Global Perspective.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Edward Elgar. (viewable on the IDRC website </a:t>
            </a: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http://www.idrc.ca/EN/Resources/Publications/Pages/IDRCBookDetails.aspx?PublicationID=987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Lee, R., G.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Donehower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T. Miller (2011) “The changing shape of the economic lifecycle in the United States, 1970 to 2003” Chapter 15 in R. Lee and A. Mason (eds.),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Aging and the Generational Economy:  A Global Perspective.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Edward Elgar. (viewable on the IDRC website </a:t>
            </a: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http://www.idrc.ca/EN/Resources/Publications/Pages/IDRCBookDetails.aspx?PublicationID=987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Lee, Ronald (2019) “Population aging and systems of intergenerational transfers” in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Histories in Context: Past achievements and future directions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Celebrating the 50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anniversary of the founding of the Cambridge Group for the History of Population and Social Structure. 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Gretchen Donehower and members of the Counting Women’s Work research project (2019) </a:t>
            </a:r>
            <a:r>
              <a:rPr lang="en-US" sz="1400" dirty="0">
                <a:solidFill>
                  <a:srgbClr val="000000"/>
                </a:solidFill>
              </a:rPr>
              <a:t>“</a:t>
            </a:r>
            <a:r>
              <a:rPr lang="en-US" sz="1400" b="0" i="0" u="none" strike="noStrike" baseline="0" dirty="0">
                <a:solidFill>
                  <a:srgbClr val="2F5497"/>
                </a:solidFill>
              </a:rPr>
              <a:t>Counting Women’s Work in an Aging World” </a:t>
            </a:r>
            <a:r>
              <a:rPr lang="en-US" sz="1400" dirty="0"/>
              <a:t>Working Paper of Counting Women’s Work</a:t>
            </a:r>
            <a:r>
              <a:rPr lang="en-US" sz="1400" b="0" i="0" u="none" strike="noStrike" baseline="0" dirty="0">
                <a:solidFill>
                  <a:srgbClr val="2F5497"/>
                </a:solidFill>
              </a:rPr>
              <a:t>.</a:t>
            </a:r>
          </a:p>
          <a:p>
            <a:pPr marL="0" indent="0">
              <a:buNone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Ronald Lee, David McCarthy, James Sefton,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Jože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Sambt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(2017) “Full Generational Accounts: What do we give to the next generation?”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and Development Review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43(4): 695–720.</a:t>
            </a:r>
          </a:p>
          <a:p>
            <a:pPr marL="0" indent="0">
              <a:buNone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Andrew Mason, Ronald Lee, Michael Abrigo, and Sang-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Hyop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Lee (2017) “Support Ratios and Demographic Dividends: Estimates for the World” Technical Paper, Population Division of the Department of Economic and Social Affairs, United Nations,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www.unpopulation.org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NTAccounts.org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sz="1400" b="0" i="0" u="none" strike="noStrike" baseline="0" dirty="0">
              <a:solidFill>
                <a:srgbClr val="2F549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Ronald Lee, UC Berkeley, April 15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9EAD-584B-4746-8871-EDED93697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3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F152-A028-4144-B2CB-07016B89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has three parts, focuses on intergenerational equity and redistributions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A27F4-6C9D-41D2-9682-0D3D01556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Intergenerational equity and case of 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economic consequences of population 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Taking caregiving into account.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3A4B1-9447-457F-865E-EC5858A0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6E62C-F286-4E52-AA99-4FF06E6E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7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7B7D-F653-4138-A864-64B58D7C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 Intergenerational equity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0A8E-CD59-40EB-A81E-006EB6A11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671DD-3D89-458B-AEBC-78FC6625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F0798-B7A7-426A-BFFF-0153086D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intergenerational equity?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Intergenerational fairness means that future patterns of support (public and private transfers) for children and the elderly are similar to those in place today. Keeping a “</a:t>
            </a:r>
            <a:r>
              <a:rPr lang="en-US" b="1" dirty="0"/>
              <a:t>generational contract”</a:t>
            </a:r>
            <a:r>
              <a:rPr lang="en-US" dirty="0"/>
              <a:t>.</a:t>
            </a:r>
          </a:p>
          <a:p>
            <a:r>
              <a:rPr lang="en-US" dirty="0"/>
              <a:t>In a world without change this would be possible and straightforward.</a:t>
            </a:r>
          </a:p>
          <a:p>
            <a:r>
              <a:rPr lang="en-US" dirty="0"/>
              <a:t>With economic growth “patterns of support” must be interpreted in proportion to rising income or lifetime earnings, not in fixed amounts.</a:t>
            </a:r>
          </a:p>
          <a:p>
            <a:r>
              <a:rPr lang="en-US" dirty="0"/>
              <a:t>For example, a pension would  replace the same proportion of annual earnings in the future and the pension taxes or contributions should be the same proportion of earnings.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Ronald Lee, UC Berkeley, April 15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9EAD-584B-4746-8871-EDED93697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3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there are other changes also disrupt the  generational contract.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aging </a:t>
            </a:r>
          </a:p>
          <a:p>
            <a:pPr lvl="1"/>
            <a:r>
              <a:rPr lang="en-US" dirty="0"/>
              <a:t>Life expectancy is rising.</a:t>
            </a:r>
          </a:p>
          <a:p>
            <a:pPr lvl="1"/>
            <a:r>
              <a:rPr lang="en-US" dirty="0"/>
              <a:t>Fertility has fallen.</a:t>
            </a:r>
          </a:p>
          <a:p>
            <a:r>
              <a:rPr lang="en-US" dirty="0"/>
              <a:t>Changing economic life cycle: elderly consume relatively more and work less than before. </a:t>
            </a:r>
          </a:p>
          <a:p>
            <a:r>
              <a:rPr lang="en-US" dirty="0"/>
              <a:t>New public transfer programs are introduced, old ones are modified.</a:t>
            </a:r>
          </a:p>
          <a:p>
            <a:r>
              <a:rPr lang="en-US" dirty="0"/>
              <a:t>Returns to human capital have increased (educ wage differences).</a:t>
            </a:r>
          </a:p>
          <a:p>
            <a:r>
              <a:rPr lang="en-US" dirty="0"/>
              <a:t>Health care costs rise faster than productivity growth.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Ronald Lee, UC Berkeley, April 15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9EAD-584B-4746-8871-EDED93697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7458-0D13-4D40-969A-E860B924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fertility disrupts generational contract in other ways, many of them good.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7F81A-D2CA-4849-8529-67EECEE6B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education when fertility is low.</a:t>
            </a:r>
          </a:p>
          <a:p>
            <a:r>
              <a:rPr lang="en-US" dirty="0"/>
              <a:t>More time and attention from parents. </a:t>
            </a:r>
          </a:p>
          <a:p>
            <a:r>
              <a:rPr lang="en-US" dirty="0"/>
              <a:t>Inherit more wealth when parents’ assets are divided among fewer children.</a:t>
            </a:r>
          </a:p>
          <a:p>
            <a:r>
              <a:rPr lang="en-US" dirty="0"/>
              <a:t>Gets better jobs because fewer competitors.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61F06-D65D-4580-BDCB-72FD28B3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CE1D0-166B-43B8-876C-EB4A5CF0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3717-8EC4-4630-BC4B-B4B873A9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low fertility also brings costs to the smaller generations.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9D71-04D0-47C1-9660-077A3AA71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Fewer to support their parents and grandparents.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Requires more personal care time from each grown child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Requires paying higher taxes to support public programs for elderly.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529BA-BB53-4F5A-84B3-97DBFCCB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Ronald Lee, UC Berkeley, April 15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00742-BE9B-4B2B-85A0-B868B7F9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1000-0F53-40E0-A40C-85D090B9B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7439</TotalTime>
  <Words>3181</Words>
  <Application>Microsoft Office PowerPoint</Application>
  <PresentationFormat>Widescreen</PresentationFormat>
  <Paragraphs>247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Office Theme</vt:lpstr>
      <vt:lpstr>Population aging: Intergenerational equity, gender, and the care economy</vt:lpstr>
      <vt:lpstr>Preface</vt:lpstr>
      <vt:lpstr>Two economic effects of population aging</vt:lpstr>
      <vt:lpstr>Talk has three parts, focuses on intergenerational equity and redistributions</vt:lpstr>
      <vt:lpstr>1. Intergenerational equity</vt:lpstr>
      <vt:lpstr>What is intergenerational equity?</vt:lpstr>
      <vt:lpstr>But there are other changes also disrupt the  generational contract.</vt:lpstr>
      <vt:lpstr>Low fertility disrupts generational contract in other ways, many of them good.</vt:lpstr>
      <vt:lpstr>But low fertility also brings costs to the smaller generations.</vt:lpstr>
      <vt:lpstr>Hard to say whether society treats young generations fairly.</vt:lpstr>
      <vt:lpstr>Here are key results from two papers that try to calculate what the young get</vt:lpstr>
      <vt:lpstr>Here we calculated what each generation gets over lifetime through main public programs, net of taxes</vt:lpstr>
      <vt:lpstr>What generations born 1850 to 2050 get from the government:  Net present value of lifetime benefits minus taxes as a percent of lifetime earnings.   Children born 1950-2050 do well. *They lose through pensions and health care for elderly *They gain a lot from receiving public educ when young.  One dollar of old age benefits is worth eight dollars of benefits when young (survival and discounting at 3%/yr)</vt:lpstr>
      <vt:lpstr>Results are surprising</vt:lpstr>
      <vt:lpstr>Second study – public and family transfers</vt:lpstr>
      <vt:lpstr>Gross, we give a lot, more than the Present Value of lifetime earnings. </vt:lpstr>
      <vt:lpstr>Net it is much smaller.</vt:lpstr>
      <vt:lpstr>Or perhaps it makes most sense to count net public plus gross private. </vt:lpstr>
      <vt:lpstr> None of these counts the unpaid care work contributed by parents.</vt:lpstr>
      <vt:lpstr>2. The economic life cycle, the economy and the support ratio</vt:lpstr>
      <vt:lpstr>     Source: Figure 1 in United Nations Department of Economic and Social Affairs Population Division,  Technical Paper No. 2017/1 “Support Ratios and Demographic Dividends: Estimates for the World” Averages for 160 countries. NTA.</vt:lpstr>
      <vt:lpstr>Average per capita consumption by age for countries by income group (expressed for each country as ratio to average labour income ages 30-49, 160 countries)  Source: Figure 2 in United Nations Department of Economic and Social Affairs Population Division,  Technical Paper No. 2017/1 “Support Ratios and Demographic Dividends: Estimates for the World”</vt:lpstr>
      <vt:lpstr>Changing age profile of consumption in the US over 55 years (cross-sectional NTA)</vt:lpstr>
      <vt:lpstr>Support ratio is simplest way to see the economic effect pop aging and dependency</vt:lpstr>
      <vt:lpstr>If pop in working ages grows faster than children and elderly, then support ratio rises.  Support Ratio of countries by income level groups  *Upper-Middle-Income countries gained over 1%/yr in cons growth, but only briefly.  *Lower and Low gain less, but over longer period  *High inc and Upper Middle are now rapidly aging, have negative dividend, losing .5%/yr</vt:lpstr>
      <vt:lpstr>From 2000 to 2030, pop aging slows the growth of income per effective consumer by .2%/yr.   This is small cost of pop aging, not much to worry about.   Milder than for average High Income country.  </vt:lpstr>
      <vt:lpstr>3. But what about caregiving?</vt:lpstr>
      <vt:lpstr>Women always spend much more time in UCS than men.  Some convergence at older ages.</vt:lpstr>
      <vt:lpstr>Symmetry of age profiles means that men and women spend similar total time.  Men always spend much more time in market work.  Women always spend much more time in UCW.</vt:lpstr>
      <vt:lpstr>If UCW is important economic production, we also have to consider the consumption of UCW.</vt:lpstr>
      <vt:lpstr>*Young children consume very little in market goods, but great deal of UCW.   *Elderly consume little UCW (except Vietnam).  *Ignoring UCW understates cost of children relative to elderly.  *That understates gains from reduced fertility  overstates cost of pop aging.</vt:lpstr>
      <vt:lpstr>Assigning economic value to UCW hours</vt:lpstr>
      <vt:lpstr> </vt:lpstr>
      <vt:lpstr>Recalculate support ratios counting cost of UCW in both production and consumption</vt:lpstr>
      <vt:lpstr>PowerPoint Presentation</vt:lpstr>
      <vt:lpstr>Literature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Intergenerational equity, gender, and the care economy</dc:title>
  <dc:creator>Ronald Lee</dc:creator>
  <cp:lastModifiedBy>Ronald Lee</cp:lastModifiedBy>
  <cp:revision>80</cp:revision>
  <dcterms:created xsi:type="dcterms:W3CDTF">2021-04-10T00:28:04Z</dcterms:created>
  <dcterms:modified xsi:type="dcterms:W3CDTF">2021-04-15T04:27:54Z</dcterms:modified>
</cp:coreProperties>
</file>